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8" r:id="rId2"/>
    <p:sldId id="270" r:id="rId3"/>
    <p:sldId id="271" r:id="rId4"/>
    <p:sldId id="272" r:id="rId5"/>
    <p:sldId id="273" r:id="rId6"/>
    <p:sldId id="256" r:id="rId7"/>
    <p:sldId id="265" r:id="rId8"/>
    <p:sldId id="261" r:id="rId9"/>
    <p:sldId id="258" r:id="rId10"/>
    <p:sldId id="262" r:id="rId11"/>
    <p:sldId id="260" r:id="rId12"/>
    <p:sldId id="266" r:id="rId13"/>
    <p:sldId id="267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69CC1-2E74-4EEA-81F8-35149FCDF46F}" type="datetimeFigureOut">
              <a:rPr lang="ru-RU" smtClean="0"/>
              <a:pPr/>
              <a:t>вт 26.05.26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B19E6-976C-4B75-A240-1EE685EC8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B19E6-976C-4B75-A240-1EE685EC875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26.05.26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26.05.26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26.05.26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26.05.26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26.05.26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26.05.26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26.05.26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26.05.26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26.05.26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26.05.26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26.05.26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вт 26.05.26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5.wav"/><Relationship Id="rId7" Type="http://schemas.openxmlformats.org/officeDocument/2006/relationships/image" Target="../media/image34.jpeg"/><Relationship Id="rId12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37.png"/><Relationship Id="rId5" Type="http://schemas.openxmlformats.org/officeDocument/2006/relationships/image" Target="../media/image33.wmf"/><Relationship Id="rId10" Type="http://schemas.openxmlformats.org/officeDocument/2006/relationships/image" Target="../media/image36.jpeg"/><Relationship Id="rId4" Type="http://schemas.openxmlformats.org/officeDocument/2006/relationships/image" Target="../media/image32.jpe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audio" Target="../media/audio6.wav"/><Relationship Id="rId3" Type="http://schemas.openxmlformats.org/officeDocument/2006/relationships/image" Target="../media/image39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audio" Target="../media/audio4.wav"/><Relationship Id="rId10" Type="http://schemas.openxmlformats.org/officeDocument/2006/relationships/image" Target="../media/image45.wmf"/><Relationship Id="rId4" Type="http://schemas.openxmlformats.org/officeDocument/2006/relationships/image" Target="../media/image40.wmf"/><Relationship Id="rId9" Type="http://schemas.openxmlformats.org/officeDocument/2006/relationships/image" Target="../media/image44.wmf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2" Type="http://schemas.openxmlformats.org/officeDocument/2006/relationships/audio" Target="../media/audio3.wav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audio" Target="../media/audio4.wav"/><Relationship Id="rId5" Type="http://schemas.openxmlformats.org/officeDocument/2006/relationships/image" Target="../media/image10.jpeg"/><Relationship Id="rId15" Type="http://schemas.openxmlformats.org/officeDocument/2006/relationships/image" Target="../media/image19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Муниципальное дошкольное  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«Детский сад №117 </a:t>
            </a:r>
            <a:r>
              <a:rPr lang="ru-RU" sz="2000" dirty="0" err="1" smtClean="0"/>
              <a:t>Тракторозаводского</a:t>
            </a:r>
            <a:r>
              <a:rPr lang="ru-RU" sz="2000" dirty="0" smtClean="0"/>
              <a:t> района Волгограда»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37889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sz="16000" dirty="0" smtClean="0"/>
          </a:p>
          <a:p>
            <a:pPr algn="ctr">
              <a:buNone/>
            </a:pPr>
            <a:r>
              <a:rPr lang="ru-RU" sz="16000" b="1" dirty="0" smtClean="0"/>
              <a:t> </a:t>
            </a:r>
            <a:r>
              <a:rPr lang="ru-RU" sz="16000" b="1" dirty="0">
                <a:solidFill>
                  <a:srgbClr val="FF0000"/>
                </a:solidFill>
              </a:rPr>
              <a:t>Интерактивная игра</a:t>
            </a:r>
          </a:p>
          <a:p>
            <a:pPr algn="ctr">
              <a:buNone/>
            </a:pPr>
            <a:r>
              <a:rPr lang="ru-RU" sz="16000" b="1" dirty="0">
                <a:solidFill>
                  <a:srgbClr val="FF0000"/>
                </a:solidFill>
              </a:rPr>
              <a:t> «Весёлые игры Рыча»</a:t>
            </a:r>
            <a:endParaRPr lang="ru-RU" sz="16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6000" b="1" dirty="0">
                <a:solidFill>
                  <a:srgbClr val="FF0000"/>
                </a:solidFill>
              </a:rPr>
              <a:t> </a:t>
            </a:r>
            <a:endParaRPr lang="ru-RU" sz="16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9600" b="1" dirty="0">
                <a:solidFill>
                  <a:srgbClr val="FF0000"/>
                </a:solidFill>
              </a:rPr>
              <a:t> </a:t>
            </a:r>
            <a:endParaRPr lang="ru-RU" sz="96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9600" b="1" dirty="0">
                <a:solidFill>
                  <a:srgbClr val="FF0000"/>
                </a:solidFill>
              </a:rPr>
              <a:t> </a:t>
            </a:r>
            <a:endParaRPr lang="ru-RU" sz="9600" dirty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sz="9600" b="1" dirty="0">
                <a:solidFill>
                  <a:srgbClr val="FF0000"/>
                </a:solidFill>
              </a:rPr>
              <a:t> </a:t>
            </a:r>
            <a:endParaRPr lang="ru-RU" sz="9600" dirty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sz="9600" dirty="0">
                <a:solidFill>
                  <a:srgbClr val="FF0000"/>
                </a:solidFill>
              </a:rPr>
              <a:t>.</a:t>
            </a:r>
          </a:p>
          <a:p>
            <a:pPr algn="r">
              <a:buNone/>
            </a:pPr>
            <a:r>
              <a:rPr lang="ru-RU" sz="9600" dirty="0">
                <a:solidFill>
                  <a:srgbClr val="FF0000"/>
                </a:solidFill>
              </a:rPr>
              <a:t> </a:t>
            </a:r>
          </a:p>
          <a:p>
            <a:r>
              <a:rPr lang="ru-RU" sz="9600" dirty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46531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Воспитатель: Бутова Юлия Александровна</a:t>
            </a:r>
            <a:endParaRPr lang="ru-RU" b="1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6397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Придумай имена детям со звуком Р.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857232"/>
            <a:ext cx="5715040" cy="5429288"/>
          </a:xfrm>
          <a:prstGeom prst="rect">
            <a:avLst/>
          </a:prstGeom>
        </p:spPr>
      </p:pic>
      <p:pic>
        <p:nvPicPr>
          <p:cNvPr id="4" name="Picture 2" descr="C:\Documents and Settings\Кирилл\Рабочий стол\МАМА\детские презентации\Почемучка\1b59ae46c9d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4143380"/>
            <a:ext cx="2357454" cy="1660454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6776" y="6072206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214282" y="2357430"/>
            <a:ext cx="3776658" cy="785817"/>
            <a:chOff x="214282" y="1142984"/>
            <a:chExt cx="3776658" cy="785817"/>
          </a:xfrm>
        </p:grpSpPr>
        <p:grpSp>
          <p:nvGrpSpPr>
            <p:cNvPr id="11" name="Группа 21"/>
            <p:cNvGrpSpPr>
              <a:grpSpLocks/>
            </p:cNvGrpSpPr>
            <p:nvPr/>
          </p:nvGrpSpPr>
          <p:grpSpPr bwMode="auto">
            <a:xfrm>
              <a:off x="214282" y="1142984"/>
              <a:ext cx="3776658" cy="785817"/>
              <a:chOff x="1428728" y="1142984"/>
              <a:chExt cx="1928826" cy="500066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1428728" y="1142984"/>
                <a:ext cx="642942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071670" y="1142984"/>
                <a:ext cx="642941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2714612" y="1142984"/>
                <a:ext cx="642942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2" name="Овал 11"/>
            <p:cNvSpPr/>
            <p:nvPr/>
          </p:nvSpPr>
          <p:spPr bwMode="auto">
            <a:xfrm>
              <a:off x="354158" y="1142984"/>
              <a:ext cx="951158" cy="7633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 bwMode="auto">
          <a:xfrm>
            <a:off x="2598734" y="1214422"/>
            <a:ext cx="1258886" cy="785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813180" y="1214422"/>
            <a:ext cx="1258884" cy="785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072066" y="1214422"/>
            <a:ext cx="1258886" cy="785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 bwMode="auto">
          <a:xfrm>
            <a:off x="3884618" y="1214422"/>
            <a:ext cx="951158" cy="763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5367342" y="2214554"/>
            <a:ext cx="1258886" cy="785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6626228" y="2214554"/>
            <a:ext cx="1258884" cy="785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7885114" y="2214554"/>
            <a:ext cx="1258886" cy="785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 bwMode="auto">
          <a:xfrm>
            <a:off x="8001024" y="2214554"/>
            <a:ext cx="951158" cy="763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214290"/>
            <a:ext cx="8143932" cy="78581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Подбери картинки к схеме.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7" name="Picture 2" descr="C:\Documents and Settings\Кирилл\Рабочий стол\МАМА\детские презентации\Почемучка\1b59ae46c9d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58" y="1214422"/>
            <a:ext cx="1217068" cy="857232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8647" y="5643578"/>
            <a:ext cx="180746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5715016"/>
            <a:ext cx="239912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4786322"/>
            <a:ext cx="1214446" cy="142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lum bright="-12000" contrast="30000"/>
          </a:blip>
          <a:srcRect/>
          <a:stretch>
            <a:fillRect/>
          </a:stretch>
        </p:blipFill>
        <p:spPr bwMode="auto">
          <a:xfrm>
            <a:off x="3214678" y="4214818"/>
            <a:ext cx="1500198" cy="150019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lum bright="-6000" contrast="36000"/>
          </a:blip>
          <a:srcRect/>
          <a:stretch>
            <a:fillRect/>
          </a:stretch>
        </p:blipFill>
        <p:spPr bwMode="auto">
          <a:xfrm>
            <a:off x="5786446" y="4214818"/>
            <a:ext cx="1442724" cy="1354282"/>
          </a:xfrm>
          <a:prstGeom prst="rect">
            <a:avLst/>
          </a:prstGeom>
          <a:noFill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4000504"/>
            <a:ext cx="1379229" cy="144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286776" y="6072206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2 -0.04051 C 0.03073 -0.05787 0.03212 -0.04977 0.02969 -0.05973 C 0.02899 -0.06297 0.02743 -0.06922 0.02743 -0.06899 C 0.02656 -0.07778 0.02587 -0.08635 0.02378 -0.09468 C 0.02517 -0.11528 0.02708 -0.13334 0.03802 -0.14862 C 0.04115 -0.16042 0.03646 -0.14584 0.04288 -0.15649 C 0.04375 -0.15787 0.0434 -0.15996 0.0441 -0.16135 C 0.04583 -0.16482 0.04861 -0.1669 0.05122 -0.16922 C 0.05399 -0.17454 0.05538 -0.17824 0.05955 -0.18195 C 0.06233 -0.18727 0.06372 -0.19098 0.06788 -0.19468 C 0.06875 -0.19792 0.07066 -0.2007 0.07135 -0.20417 C 0.07274 -0.21088 0.07274 -0.21806 0.07378 -0.22477 C 0.07483 -0.24005 0.07865 -0.25718 0.07865 -0.27246 " pathEditMode="relative" rAng="0" ptsTypes="ffffffffffff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35 -2.59259E-6 C 0.04218 -0.01597 0.04687 -0.03889 0.05104 -0.05555 C 0.0533 -0.07916 0.05712 -0.10115 0.06302 -0.12361 C 0.06354 -0.12569 0.06545 -0.12662 0.06649 -0.12847 C 0.08021 -0.15092 0.09982 -0.16643 0.12239 -0.16666 C 0.18993 -0.16759 0.25729 -0.16759 0.32482 -0.16805 C 0.33003 -0.17037 0.33507 -0.17222 0.34027 -0.17453 C 0.34149 -0.175 0.34392 -0.17615 0.34392 -0.17592 C 0.35052 -0.18495 0.36111 -0.19444 0.37014 -0.19838 C 0.37083 -0.2 0.37135 -0.20162 0.37239 -0.20301 C 0.37343 -0.2044 0.375 -0.20486 0.37604 -0.20625 C 0.38576 -0.22106 0.37621 -0.21157 0.38437 -0.21898 C 0.38576 -0.22407 0.38784 -0.22801 0.38906 -0.23333 C 0.38871 -0.2412 0.38941 -0.2493 0.38802 -0.25694 C 0.38767 -0.25879 0.38524 -0.25856 0.38437 -0.26018 C 0.38298 -0.26296 0.38281 -0.26643 0.38194 -0.26967 C 0.38055 -0.275 0.37725 -0.2794 0.37482 -0.28403 C 0.37396 -0.28565 0.37205 -0.29514 0.37135 -0.29838 C 0.37239 -0.31458 0.37239 -0.30879 0.37239 -0.31574 " pathEditMode="relative" rAng="0" ptsTypes="ffffffffffffffffffA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139 -0.02638 -0.00139 -0.01944 -0.00469 -0.03726 C -0.00538 -0.0412 -0.00625 -0.04467 -0.00712 -0.04838 C -0.00798 -0.05277 -0.01198 -0.05949 -0.01198 -0.05925 C -0.01458 -0.07291 -0.02344 -0.09236 -0.02864 -0.1037 C -0.03455 -0.11689 -0.03021 -0.11365 -0.03698 -0.11666 C -0.03732 -0.11851 -0.03715 -0.12106 -0.03802 -0.12245 C -0.0401 -0.12569 -0.04531 -0.12963 -0.04531 -0.12939 C -0.04844 -0.1375 -0.06267 -0.15069 -0.0691 -0.15393 C -0.07222 -0.15879 -0.08298 -0.17013 -0.08698 -0.17222 C -0.09323 -0.17893 -0.09462 -0.17986 -0.10121 -0.18333 C -0.1066 -0.18912 -0.11285 -0.19166 -0.1191 -0.19444 C -0.12378 -0.19953 -0.13142 -0.20486 -0.13698 -0.2074 C -0.14201 -0.21273 -0.14548 -0.21782 -0.15121 -0.22037 C -0.1566 -0.22916 -0.1533 -0.22476 -0.16198 -0.23333 C -0.16441 -0.23564 -0.1691 -0.24074 -0.1691 -0.2405 C -0.17257 -0.24884 -0.18038 -0.2574 -0.18576 -0.26296 C -0.18837 -0.26967 -0.19114 -0.27361 -0.19531 -0.27777 C -0.19913 -0.2875 -0.20225 -0.29745 -0.20833 -0.3037 C -0.20868 -0.30555 -0.20868 -0.3081 -0.20955 -0.30949 C -0.21041 -0.31064 -0.21198 -0.30995 -0.21302 -0.31111 C -0.22239 -0.32037 -0.21146 -0.31388 -0.22031 -0.31851 C -0.22482 -0.32338 -0.22795 -0.32361 -0.23333 -0.32592 C -0.24739 -0.33148 -0.2592 -0.33541 -0.27378 -0.33703 C -0.28212 -0.3412 -0.29236 -0.34259 -0.30121 -0.34444 C -0.31371 -0.35115 -0.3276 -0.35416 -0.33923 -0.36481 C -0.34166 -0.36689 -0.34392 -0.3699 -0.34635 -0.37222 C -0.34878 -0.37476 -0.35364 -0.37963 -0.35364 -0.37939 C -0.35434 -0.38148 -0.35486 -0.38356 -0.3559 -0.38518 C -0.35694 -0.3868 -0.35868 -0.38703 -0.35955 -0.38865 C -0.36128 -0.39189 -0.36198 -0.39629 -0.36302 -0.4 C -0.36458 -0.40555 -0.36545 -0.41111 -0.36666 -0.41643 C -0.36701 -0.41851 -0.36788 -0.42222 -0.36788 -0.42199 C -0.36753 -0.43078 -0.36719 -0.43958 -0.36666 -0.44814 C -0.36562 -0.46527 -0.3691 -0.46481 -0.36423 -0.46481 " pathEditMode="relative" rAng="0" ptsTypes="ffffffffffffffffffffffffffffffffffA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4.07407E-6 C -0.00226 -0.00625 -0.0033 -0.01042 -0.00451 -0.01713 C -0.00816 -0.05371 -0.00469 -0.09885 0.00885 -0.13264 C 0.01094 -0.13797 0.01111 -0.1426 0.01406 -0.14769 C 0.01614 -0.15602 0.02118 -0.16227 0.02326 -0.17014 C 0.025 -0.17616 0.02587 -0.18149 0.02864 -0.18681 C 0.03142 -0.19213 0.03663 -0.20209 0.03663 -0.20186 C 0.03819 -0.21042 0.04219 -0.22431 0.04601 -0.23079 C 0.04722 -0.23797 0.0493 -0.24352 0.0526 -0.24977 C 0.05451 -0.25949 0.05712 -0.26991 0.0618 -0.27848 C 0.0651 -0.29051 0.06302 -0.28588 0.06701 -0.29375 C 0.06892 -0.30324 0.07083 -0.31274 0.07517 -0.32084 C 0.07778 -0.33172 0.08316 -0.3419 0.08837 -0.35139 C 0.09167 -0.36366 0.10052 -0.37385 0.10694 -0.3838 C 0.11875 -0.40209 0.1342 -0.41436 0.14948 -0.42778 C 0.15885 -0.43565 0.16788 -0.44468 0.17847 -0.45 C 0.18542 -0.45324 0.19479 -0.45672 0.2026 -0.45811 C 0.21042 -0.45949 0.22639 -0.46158 0.22639 -0.46135 C 0.2684 -0.45996 0.30764 -0.45324 0.34983 -0.45162 C 0.36649 -0.44885 0.37205 -0.44699 0.39358 -0.45162 C 0.39965 -0.45255 0.4118 -0.46852 0.41753 -0.47362 C 0.42083 -0.48056 0.42656 -0.48218 0.43212 -0.48704 C 0.43368 -0.4882 0.43455 -0.49074 0.43611 -0.49213 C 0.44149 -0.49676 0.44983 -0.50162 0.45608 -0.50394 C 0.45694 -0.50579 0.45746 -0.50787 0.45868 -0.50926 C 0.45972 -0.51042 0.46198 -0.51088 0.46267 -0.5125 C 0.46476 -0.51737 0.46441 -0.5257 0.46649 -0.53125 C 0.46736 -0.53311 0.46875 -0.53449 0.46927 -0.53658 C 0.47049 -0.53936 0.47205 -0.5463 0.47205 -0.54607 C 0.47153 -0.56274 0.4717 -0.57963 0.47066 -0.59584 C 0.47014 -0.60186 0.45989 -0.60764 0.45989 -0.60741 C 0.45816 -0.61412 0.45521 -0.61482 0.4533 -0.6213 C 0.45295 -0.63172 0.45208 -0.65301 0.45208 -0.65301 " pathEditMode="relative" rAng="0" ptsTypes="ffffffffffffffffffffffffffffffffA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3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5 -0.02199 C 0.03646 -0.02245 0.03785 -0.02245 0.03872 -0.02361 C 0.0408 -0.02639 0.04358 -0.0331 0.04358 -0.03287 C 0.04792 -0.05115 0.05087 -0.06828 0.05295 -0.08703 C 0.05209 -0.13564 0.05729 -0.14074 0.03872 -0.16967 C 0.03542 -0.17477 0.03472 -0.17847 0.03038 -0.18217 C 0.025 -0.19328 0.02847 -0.19074 0.02205 -0.19328 C 0.02031 -0.20046 0.01528 -0.20162 0.01025 -0.20602 C 0.00035 -0.21481 -0.01267 -0.22314 -0.0243 -0.22662 C -0.03194 -0.23333 -0.04045 -0.23426 -0.04809 -0.23935 C -0.05278 -0.24259 -0.05729 -0.24537 -0.0625 -0.24745 C -0.06493 -0.24838 -0.07187 -0.25115 -0.07309 -0.25208 C -0.0776 -0.25602 -0.08229 -0.2581 -0.0875 -0.25995 C -0.09392 -0.26597 -0.10486 -0.27083 -0.1125 -0.27268 C -0.11927 -0.27592 -0.12569 -0.27916 -0.13264 -0.28078 C -0.13784 -0.28333 -0.14166 -0.2868 -0.14705 -0.28865 C -0.14861 -0.28981 -0.15 -0.29097 -0.15173 -0.29189 C -0.1533 -0.29259 -0.15486 -0.29236 -0.15642 -0.29328 C -0.15781 -0.29398 -0.15868 -0.29583 -0.16007 -0.29652 C -0.16319 -0.29814 -0.16962 -0.29977 -0.16962 -0.29953 C -0.17326 -0.30324 -0.17621 -0.30416 -0.18038 -0.30602 C -0.18646 -0.31157 -0.19219 -0.31551 -0.19809 -0.32199 C -0.20191 -0.32615 -0.20364 -0.33102 -0.20764 -0.33472 C -0.21111 -0.34143 -0.21284 -0.34699 -0.21597 -0.3537 C -0.21805 -0.3706 -0.21857 -0.3875 -0.22083 -0.40439 C -0.22187 -0.41203 -0.22413 -0.41921 -0.22552 -0.42662 C -0.22448 -0.43727 -0.22326 -0.44352 -0.22083 -0.4537 C -0.22031 -0.45555 -0.21857 -0.45671 -0.2184 -0.45856 C -0.21771 -0.46898 -0.2184 -0.47963 -0.2184 -0.49027 " pathEditMode="relative" rAng="0" ptsTypes="ffffffffffffffffffffffffffff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-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1.11022E-16 C 0.04254 -0.01157 0.04115 -0.01644 0.04254 -0.03148 C 0.04306 -0.03773 0.04531 -0.04491 0.04653 -0.05093 C 0.04618 -0.07593 0.05434 -0.16319 0.03611 -0.20185 C 0.0342 -0.21111 0.03108 -0.21852 0.02587 -0.22361 C 0.02292 -0.22963 0.01597 -0.23681 0.01181 -0.24097 C 0.00834 -0.24884 0.00573 -0.24722 0.00139 -0.25278 C -0.01111 -0.26852 -0.02604 -0.27454 -0.04114 -0.28218 C -0.04722 -0.28843 -0.04375 -0.28565 -0.05278 -0.29028 C -0.05538 -0.29167 -0.06041 -0.29398 -0.06041 -0.29352 C -0.07014 -0.3037 -0.08489 -0.30648 -0.09653 -0.30949 C -0.0993 -0.31042 -0.10173 -0.31227 -0.10451 -0.31366 C -0.10573 -0.31412 -0.10694 -0.31528 -0.10816 -0.31551 C -0.11597 -0.31829 -0.12344 -0.32222 -0.13142 -0.32523 C -0.14583 -0.33079 -0.15989 -0.33588 -0.17396 -0.34306 C -0.17795 -0.34722 -0.18107 -0.34838 -0.18559 -0.35069 C -0.18958 -0.35509 -0.1934 -0.35972 -0.19705 -0.36458 C -0.19982 -0.36829 -0.20486 -0.37616 -0.20486 -0.37593 C -0.20781 -0.38981 -0.20364 -0.37384 -0.21007 -0.38819 C -0.21076 -0.38981 -0.21059 -0.39213 -0.21146 -0.39398 C -0.21406 -0.4 -0.21805 -0.40556 -0.22153 -0.40972 C -0.22535 -0.41875 -0.2368 -0.43125 -0.24357 -0.43495 C -0.24982 -0.45023 -0.24791 -0.45648 -0.23837 -0.46644 C -0.23281 -0.47917 -0.23541 -0.47477 -0.23177 -0.48009 " pathEditMode="relative" rAng="0" ptsTypes="fffffffffffffffffffffff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-2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71546"/>
            <a:ext cx="435771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214291"/>
            <a:ext cx="80010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Посели в домик Тигры только картинки с двумя слогами.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>
              <a:snd r:embed="rId3" name="фанфыры.wav"/>
            </a:hlinkClick>
          </p:cNvPr>
          <p:cNvSpPr/>
          <p:nvPr/>
        </p:nvSpPr>
        <p:spPr>
          <a:xfrm>
            <a:off x="7715272" y="4500570"/>
            <a:ext cx="1143008" cy="1000132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428992" y="5714992"/>
            <a:ext cx="1143008" cy="1143008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285720" y="4214818"/>
            <a:ext cx="1000132" cy="785818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357826"/>
            <a:ext cx="1216361" cy="123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9190" y="6000768"/>
            <a:ext cx="116194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1670" y="5357826"/>
            <a:ext cx="109347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50" y="5429264"/>
            <a:ext cx="1143008" cy="119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Documents and Settings\Кирилл\Рабочий стол\МАМА\детские презентации\Почемучка\1b59ae46c9d6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143636" y="2786058"/>
            <a:ext cx="2286016" cy="1610137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86776" y="6072206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1475 -0.0044 0.01805 -0.01551 0.02969 -0.03148 C 0.03281 -0.04144 0.03489 -0.05116 0.03802 -0.06042 C 0.04132 -0.08009 0.04618 -0.0882 0.05347 -0.10162 C 0.06284 -0.11875 0.05694 -0.11366 0.06423 -0.11852 C 0.06962 -0.13495 0.06614 -0.13125 0.07257 -0.13542 C 0.07621 -0.14028 0.07916 -0.14445 0.08333 -0.14745 C 0.09323 -0.16134 0.10486 -0.15324 0.11666 -0.15232 C 0.12135 -0.14907 0.12621 -0.14607 0.1309 -0.14282 C 0.13333 -0.14144 0.13802 -0.13796 0.13802 -0.1375 C 0.14896 -0.11574 0.13541 -0.14097 0.14514 -0.12801 C 0.15364 -0.11667 0.16094 -0.10324 0.17014 -0.09421 C 0.17378 -0.09074 0.17725 -0.08565 0.1809 -0.08218 C 0.18316 -0.08009 0.18802 -0.07732 0.18802 -0.07685 C 0.19444 -0.07801 0.20069 -0.07824 0.20712 -0.07963 C 0.21076 -0.08032 0.21892 -0.08495 0.21892 -0.09421 " pathEditMode="relative" rAng="0" ptsTypes="fffffffffffffff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C 0.00191 -0.01342 0.00278 -0.02291 0.00607 -0.03402 C 0.00833 -0.05532 0.00885 -0.07754 0.01441 -0.09606 C 0.01597 -0.1074 0.01736 -0.11203 0.02153 -0.11851 C 0.02656 -0.1368 0.02101 -0.11921 0.02743 -0.1324 C 0.02743 -0.13217 0.03646 -0.15416 0.03819 -0.1581 C 0.04166 -0.16643 0.04132 -0.16203 0.04531 -0.16666 C 0.04791 -0.16944 0.04982 -0.175 0.05243 -0.17777 C 0.06302 -0.18935 0.07291 -0.19722 0.08455 -0.20046 C 0.11458 -0.22407 0.15885 -0.16944 0.19062 -0.16087 C 0.20226 -0.15416 0.21163 -0.15625 0.22396 -0.1581 C 0.23559 -0.16527 0.24601 -0.18032 0.25729 -0.18888 C 0.26094 -0.19166 0.26788 -0.19513 0.26788 -0.20625 " pathEditMode="relative" rAng="0" ptsTypes="ffffffffffff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C 0.004 -0.00833 0.00435 -0.0206 0.00903 -0.02963 C 0.01094 -0.04467 0.01685 -0.05416 0.02223 -0.05833 C 0.05417 -0.12152 0.1165 -0.0956 0.14323 -0.09676 C 0.1573 -0.1074 0.13716 -0.09236 0.17691 -0.10208 C 0.18282 -0.10347 0.18716 -0.11481 0.19254 -0.11944 C 0.20018 -0.13426 0.20226 -0.15347 0.20886 -0.1662 C 0.21077 -0.18125 0.2132 -0.19444 0.21511 -0.20972 C 0.21528 -0.21273 0.2158 -0.21574 0.21615 -0.21852 C 0.21632 -0.22152 0.21702 -0.2243 0.21719 -0.22731 C 0.21754 -0.23032 0.21823 -0.23611 0.21823 -0.23564 C 0.21858 -0.24583 0.21858 -0.25509 0.2191 -0.26481 C 0.21928 -0.26782 0.2198 -0.27083 0.22014 -0.27384 C 0.22066 -0.27963 0.22153 -0.29097 0.22153 -0.29074 " pathEditMode="relative" rAng="0" ptsTypes="fffffffffffffA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0" y="-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23 C 0.004 -0.0044 0.00678 -0.00857 0.00955 -0.01458 C 0.01094 -0.02199 0.01303 -0.02894 0.01546 -0.03588 C 0.01684 -0.03958 0.01928 -0.04236 0.02014 -0.04653 C 0.02292 -0.05857 0.02466 -0.07431 0.02848 -0.08542 C 0.03577 -0.10671 0.04115 -0.12963 0.04514 -0.15301 C 0.0448 -0.16782 0.04497 -0.18264 0.04393 -0.19745 C 0.04341 -0.20417 0.03507 -0.21782 0.03212 -0.22407 C 0.0283 -0.24097 0.02882 -0.2287 0.02726 -0.25602 C 0.02848 -0.27662 0.03125 -0.29583 0.03924 -0.31273 C 0.04063 -0.31875 0.0415 -0.32477 0.04289 -0.33079 C 0.04202 -0.36273 0.04428 -0.36968 0.03681 -0.3912 C 0.03473 -0.39745 0.03351 -0.40625 0.03212 -0.4125 C 0.03178 -0.41412 0.03091 -0.41782 0.03091 -0.41759 C 0.02952 -0.4331 0.02726 -0.44815 0.02726 -0.46366 " pathEditMode="relative" rAng="0" ptsTypes="ffffffffffffffA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C 0.00087 -0.00416 0.00243 -0.0081 0.00243 -0.01226 C 0.00209 -0.04907 0.00226 -0.08564 0.00122 -0.12268 C 0.00104 -0.12639 -0.00208 -0.14305 -0.00468 -0.14699 C -0.00694 -0.15023 -0.01007 -0.15139 -0.01198 -0.15509 C -0.02048 -0.17014 -0.03385 -0.17916 -0.04531 -0.18564 C -0.0526 -0.19421 -0.06163 -0.19606 -0.07031 -0.19791 C -0.07934 -0.20185 -0.08871 -0.20555 -0.09757 -0.21018 C -0.10399 -0.21759 -0.11007 -0.22523 -0.11545 -0.23472 C -0.11753 -0.2449 -0.11857 -0.25277 -0.125 -0.25277 " pathEditMode="relative" rAng="0" ptsTypes="fffffffffA">
                                      <p:cBhvr>
                                        <p:cTn id="3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Выучи </a:t>
            </a:r>
            <a:r>
              <a:rPr lang="ru-RU" sz="4400" dirty="0" err="1" smtClean="0">
                <a:solidFill>
                  <a:srgbClr val="FF0000"/>
                </a:solidFill>
              </a:rPr>
              <a:t>чистоговорку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36355"/>
            <a:ext cx="3357586" cy="443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14810" y="242886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АР—АР—АР — в небе красный шар.	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en-US" dirty="0" smtClean="0"/>
              <a:t>OP</a:t>
            </a:r>
            <a:r>
              <a:rPr lang="ru-RU" dirty="0" smtClean="0"/>
              <a:t>—</a:t>
            </a:r>
            <a:r>
              <a:rPr lang="en-US" dirty="0" smtClean="0"/>
              <a:t>OP</a:t>
            </a:r>
            <a:r>
              <a:rPr lang="ru-RU" dirty="0" smtClean="0"/>
              <a:t>—</a:t>
            </a:r>
            <a:r>
              <a:rPr lang="en-US" dirty="0" smtClean="0"/>
              <a:t>OP</a:t>
            </a:r>
            <a:r>
              <a:rPr lang="ru-RU" dirty="0" smtClean="0"/>
              <a:t> — шар летит во двор.	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>УР—УР—УР — распугает шар всех кур.	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>ИР—ИР—ИР — облетел наш шар весь мир.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6776" y="6072206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Покажи все буквы Р.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4191000" y="3581400"/>
            <a:ext cx="1143000" cy="990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4800600" y="1752600"/>
            <a:ext cx="762000" cy="1066800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3352800" y="2514600"/>
            <a:ext cx="1143000" cy="14478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3124200" y="1219200"/>
            <a:ext cx="1143000" cy="12192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638800" y="2362200"/>
            <a:ext cx="990600" cy="16002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1752600" y="2590800"/>
            <a:ext cx="914400" cy="99060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562600" y="4572000"/>
            <a:ext cx="838200" cy="9906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785786" y="1428736"/>
            <a:ext cx="1143000" cy="990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6629400" y="1066800"/>
            <a:ext cx="914400" cy="990600"/>
          </a:xfrm>
          <a:prstGeom prst="actionButtonBlank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2438400" y="3810000"/>
            <a:ext cx="914400" cy="990600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162800" y="2133600"/>
            <a:ext cx="914400" cy="990600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334000" y="381000"/>
            <a:ext cx="914400" cy="990600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543800" y="381000"/>
            <a:ext cx="1143000" cy="12192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1371600" y="4419600"/>
            <a:ext cx="838200" cy="9906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315200" y="4648200"/>
            <a:ext cx="914400" cy="990600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3048000" y="5029200"/>
            <a:ext cx="762000" cy="1066800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6858000" y="3429000"/>
            <a:ext cx="1143000" cy="990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304800" y="3352800"/>
            <a:ext cx="1143000" cy="990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4419600" y="4876800"/>
            <a:ext cx="914400" cy="990600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81000" y="6172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Сколько букв Р ты нашел? Покажи.</a:t>
            </a:r>
            <a:endParaRPr lang="ru-RU" dirty="0"/>
          </a:p>
        </p:txBody>
      </p:sp>
      <p:sp>
        <p:nvSpPr>
          <p:cNvPr id="27" name="Управляющая кнопка: настраиваемая 26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4419600" y="6096000"/>
            <a:ext cx="6858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ysClr val="windowText" lastClr="000000"/>
                </a:solidFill>
              </a:rPr>
              <a:t>5</a:t>
            </a:r>
            <a:endParaRPr lang="ru-RU" sz="3600" dirty="0">
              <a:solidFill>
                <a:sysClr val="windowText" lastClr="000000"/>
              </a:solidFill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181600" y="6096000"/>
            <a:ext cx="6858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4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543800" y="6096000"/>
            <a:ext cx="6858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3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943600" y="6096000"/>
            <a:ext cx="6858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>
              <a:snd r:embed="rId13" name="chimes.wav"/>
            </a:hlinkClick>
          </p:cNvPr>
          <p:cNvSpPr/>
          <p:nvPr/>
        </p:nvSpPr>
        <p:spPr>
          <a:xfrm>
            <a:off x="6705600" y="6096000"/>
            <a:ext cx="7620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6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2" name="Picture 2" descr="C:\Documents and Settings\Кирилл\Рабочий стол\МАМА\детские презентации\Почемучка\1b59ae46c9d6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357686" y="714356"/>
            <a:ext cx="857224" cy="603779"/>
          </a:xfrm>
          <a:prstGeom prst="rect">
            <a:avLst/>
          </a:prstGeom>
          <a:noFill/>
        </p:spPr>
      </p:pic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8286776" y="6072206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78647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5500" b="1" dirty="0" smtClean="0"/>
              <a:t>Педагогическая цель пособия - </a:t>
            </a:r>
            <a:r>
              <a:rPr lang="ru-RU" sz="5500" dirty="0" smtClean="0"/>
              <a:t>развитие у детей навыков произношения сонорных звуков.</a:t>
            </a:r>
          </a:p>
          <a:p>
            <a:pPr>
              <a:buNone/>
            </a:pPr>
            <a:r>
              <a:rPr lang="ru-RU" sz="5500" b="1" dirty="0" smtClean="0"/>
              <a:t>Задачи игры: </a:t>
            </a:r>
            <a:endParaRPr lang="ru-RU" sz="5500" dirty="0" smtClean="0"/>
          </a:p>
          <a:p>
            <a:pPr lvl="0">
              <a:buNone/>
            </a:pPr>
            <a:r>
              <a:rPr lang="ru-RU" sz="5500" dirty="0" smtClean="0"/>
              <a:t>коррекция недостатков общего и речевого развития детей;</a:t>
            </a:r>
          </a:p>
          <a:p>
            <a:r>
              <a:rPr lang="ru-RU" sz="5500" dirty="0" smtClean="0"/>
              <a:t>обогащение словаря детей и активизация словарного запаса;</a:t>
            </a:r>
          </a:p>
          <a:p>
            <a:r>
              <a:rPr lang="ru-RU" sz="5500" dirty="0" smtClean="0"/>
              <a:t>работа над грамматическим строем речи;</a:t>
            </a:r>
          </a:p>
          <a:p>
            <a:r>
              <a:rPr lang="ru-RU" sz="5500" dirty="0" smtClean="0"/>
              <a:t>формирование звуковой культуры речи;</a:t>
            </a:r>
          </a:p>
          <a:p>
            <a:r>
              <a:rPr lang="ru-RU" sz="5500" dirty="0" err="1" smtClean="0"/>
              <a:t>фомирование</a:t>
            </a:r>
            <a:r>
              <a:rPr lang="ru-RU" sz="5500" dirty="0" smtClean="0"/>
              <a:t> и развитие связной речи.</a:t>
            </a:r>
          </a:p>
          <a:p>
            <a:pPr>
              <a:buNone/>
            </a:pPr>
            <a:r>
              <a:rPr lang="ru-RU" sz="5500" b="1" dirty="0" smtClean="0"/>
              <a:t>Оформление и оборудование:</a:t>
            </a:r>
            <a:r>
              <a:rPr lang="ru-RU" sz="5500" dirty="0" smtClean="0"/>
              <a:t> ПК с установленной программой </a:t>
            </a:r>
            <a:r>
              <a:rPr lang="en-US" sz="5500" dirty="0" smtClean="0"/>
              <a:t>Microsoft Power Point</a:t>
            </a:r>
            <a:r>
              <a:rPr lang="ru-RU" sz="5500" dirty="0" smtClean="0"/>
              <a:t>, компьютерная мышь, колонки, презентация «Весёлые игры тигра Рыча».</a:t>
            </a:r>
          </a:p>
          <a:p>
            <a:pPr>
              <a:buNone/>
            </a:pPr>
            <a:r>
              <a:rPr lang="ru-RU" sz="5500" b="1" dirty="0" smtClean="0"/>
              <a:t>Время проведения:</a:t>
            </a:r>
            <a:r>
              <a:rPr lang="ru-RU" sz="5500" dirty="0" smtClean="0"/>
              <a:t> 15-20 минут.</a:t>
            </a:r>
            <a:r>
              <a:rPr lang="ru-RU" sz="5500" b="1" dirty="0" smtClean="0"/>
              <a:t> </a:t>
            </a:r>
            <a:endParaRPr lang="ru-RU" sz="5500" dirty="0" smtClean="0"/>
          </a:p>
          <a:p>
            <a:pPr>
              <a:buNone/>
            </a:pPr>
            <a:r>
              <a:rPr lang="ru-RU" sz="5500" b="1" dirty="0" smtClean="0"/>
              <a:t>Основные принципы использования пособия:</a:t>
            </a:r>
            <a:endParaRPr lang="ru-RU" sz="5500" dirty="0" smtClean="0"/>
          </a:p>
          <a:p>
            <a:pPr lvl="0">
              <a:buNone/>
            </a:pPr>
            <a:r>
              <a:rPr lang="ru-RU" sz="5500" dirty="0" smtClean="0"/>
              <a:t>пособие можно использовать во время индивидуальной работы по автоматизации сонорных звуков (как дома, так и в ДОУ) с учётом возможностей и уровня речевого развития ребёнка;</a:t>
            </a:r>
          </a:p>
          <a:p>
            <a:pPr lvl="0">
              <a:buNone/>
            </a:pPr>
            <a:r>
              <a:rPr lang="ru-RU" sz="5500" dirty="0" smtClean="0"/>
              <a:t>упражнения выполнять от простого к сложному;</a:t>
            </a:r>
          </a:p>
          <a:p>
            <a:pPr lvl="0">
              <a:buNone/>
            </a:pPr>
            <a:r>
              <a:rPr lang="ru-RU" sz="5500" dirty="0" smtClean="0"/>
              <a:t>после работы с компьютером для расслабления зрительных мышц использовать гимнастику для глаз.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Методика работы с интерактивной игрой «Весёлые игры тигра Рыча»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42928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000" b="1" u="sng" dirty="0" err="1" smtClean="0"/>
              <a:t>Новигация</a:t>
            </a:r>
            <a:r>
              <a:rPr lang="ru-RU" sz="4000" b="1" u="sng" dirty="0" smtClean="0"/>
              <a:t>:</a:t>
            </a:r>
            <a:endParaRPr lang="ru-RU" sz="4000" b="1" dirty="0" smtClean="0"/>
          </a:p>
          <a:p>
            <a:pPr lvl="0"/>
            <a:r>
              <a:rPr lang="ru-RU" sz="4000" dirty="0" smtClean="0"/>
              <a:t> Запуск игры: «показ слайдов»- с начала.</a:t>
            </a:r>
          </a:p>
          <a:p>
            <a:pPr lvl="0"/>
            <a:r>
              <a:rPr lang="ru-RU" sz="4000" dirty="0" smtClean="0"/>
              <a:t>Переход на следующий слайд: нажав на кнопочку</a:t>
            </a:r>
          </a:p>
          <a:p>
            <a:pPr lvl="0"/>
            <a:r>
              <a:rPr lang="ru-RU" sz="4000" dirty="0" smtClean="0"/>
              <a:t> Выход из игры: клавиша «</a:t>
            </a:r>
            <a:r>
              <a:rPr lang="ru-RU" sz="4000" dirty="0" err="1" smtClean="0"/>
              <a:t>Esc</a:t>
            </a:r>
            <a:r>
              <a:rPr lang="ru-RU" sz="4000" dirty="0" smtClean="0"/>
              <a:t>» на клавиатуре компьютера.</a:t>
            </a:r>
          </a:p>
          <a:p>
            <a:pPr>
              <a:buNone/>
            </a:pPr>
            <a:r>
              <a:rPr lang="ru-RU" sz="4000" b="1" u="sng" dirty="0" smtClean="0"/>
              <a:t>Инструкция по использованию ЦОР: </a:t>
            </a:r>
            <a:endParaRPr lang="ru-RU" sz="4000" b="1" dirty="0" smtClean="0"/>
          </a:p>
          <a:p>
            <a:pPr lvl="0"/>
            <a:r>
              <a:rPr lang="ru-RU" sz="4000" dirty="0" smtClean="0"/>
              <a:t>Задания ребёнку предлагает выполнить герой – тигр «Рычи», который умеет громко рычать и чётко произносить звук </a:t>
            </a:r>
            <a:r>
              <a:rPr lang="ru-RU" sz="4000" u="sng" dirty="0" smtClean="0"/>
              <a:t>[Р];</a:t>
            </a:r>
            <a:endParaRPr lang="ru-RU" sz="4000" dirty="0" smtClean="0"/>
          </a:p>
          <a:p>
            <a:pPr lvl="0"/>
            <a:r>
              <a:rPr lang="ru-RU" sz="4000" dirty="0" smtClean="0"/>
              <a:t>Каждый новый слайд-1 новое задание; </a:t>
            </a:r>
          </a:p>
          <a:p>
            <a:pPr lvl="0">
              <a:buNone/>
            </a:pPr>
            <a:r>
              <a:rPr lang="ru-RU" sz="4000" b="1" u="sng" dirty="0" smtClean="0"/>
              <a:t>Тигр Рычи предлагает выполнить следующие задания:</a:t>
            </a:r>
          </a:p>
          <a:p>
            <a:pPr lvl="0"/>
            <a:r>
              <a:rPr lang="ru-RU" sz="4000" dirty="0" smtClean="0"/>
              <a:t>изолированное произнесение изучаемого звука (Р). Для выполнения данного задания ребёнку необходимо зрительно провести картинку по дорожке и произнести изучаемый звук.</a:t>
            </a:r>
          </a:p>
          <a:p>
            <a:pPr lvl="0"/>
            <a:r>
              <a:rPr lang="ru-RU" sz="4000" dirty="0" smtClean="0"/>
              <a:t>Выделение изучаемого звука в словах. Ребёнку требуется выделить из ряда предложенных картинок только те, в которых находится изучаемый звук.</a:t>
            </a:r>
          </a:p>
          <a:p>
            <a:pPr lvl="0"/>
            <a:r>
              <a:rPr lang="ru-RU" sz="4000" dirty="0" smtClean="0"/>
              <a:t>Придумывание слов на заданный звук.</a:t>
            </a:r>
          </a:p>
          <a:p>
            <a:pPr lvl="0"/>
            <a:r>
              <a:rPr lang="ru-RU" sz="4000" dirty="0" smtClean="0"/>
              <a:t>Определение позиции звука в слове. Ребёнок выделяет место звука в слове ( в начале, в середине, в конце слова) и соотносить с соответствующей схемой;</a:t>
            </a:r>
          </a:p>
          <a:p>
            <a:pPr lvl="0"/>
            <a:r>
              <a:rPr lang="ru-RU" sz="4000" dirty="0" smtClean="0"/>
              <a:t>Определение количества слогов в словах с изучаемым звуком.</a:t>
            </a:r>
          </a:p>
          <a:p>
            <a:pPr lvl="0"/>
            <a:r>
              <a:rPr lang="ru-RU" sz="4000" dirty="0" smtClean="0"/>
              <a:t>Отработка изучаемого звука в речи - произнесение </a:t>
            </a:r>
            <a:r>
              <a:rPr lang="ru-RU" sz="4000" dirty="0" err="1" smtClean="0"/>
              <a:t>чистоговорок</a:t>
            </a:r>
            <a:r>
              <a:rPr lang="ru-RU" sz="4000" dirty="0" smtClean="0"/>
              <a:t>,  чётко выделяя автоматизируемый звук.</a:t>
            </a:r>
          </a:p>
          <a:p>
            <a:pPr lvl="0"/>
            <a:r>
              <a:rPr lang="ru-RU" sz="4000" dirty="0" smtClean="0"/>
              <a:t>Зрительный выбор буквы, обозначающей изучаемый звук.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Планируемый результат: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Повышение мотивации ребёнка к логопедическим занятиям, что способствует речевой и познавательной активности;</a:t>
            </a:r>
          </a:p>
          <a:p>
            <a:pPr lvl="0"/>
            <a:r>
              <a:rPr lang="ru-RU" dirty="0" smtClean="0"/>
              <a:t>Повышение самооценки ребёнка (система поощрений- компьютерный герой «Тигр»);</a:t>
            </a:r>
          </a:p>
          <a:p>
            <a:pPr lvl="0"/>
            <a:r>
              <a:rPr lang="ru-RU" dirty="0" smtClean="0"/>
              <a:t>Развитие у детей навыков правильного произношения сонорных звуков;</a:t>
            </a:r>
          </a:p>
          <a:p>
            <a:pPr lvl="0"/>
            <a:r>
              <a:rPr lang="ru-RU" dirty="0" smtClean="0"/>
              <a:t>Сотрудничество между участниками образовательного пространства(ребёнок, учитель-логопед, педагог группы, родитель);</a:t>
            </a:r>
          </a:p>
          <a:p>
            <a:pPr lvl="0"/>
            <a:r>
              <a:rPr lang="ru-RU" dirty="0" smtClean="0"/>
              <a:t>Активизация работы с родителями, повышение их компетентности в процессе коррекции речи, что является необходимым условием успешного воздействия на ребёнка;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Список использованной литературы: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err="1" smtClean="0"/>
              <a:t>Земцова</a:t>
            </a:r>
            <a:r>
              <a:rPr lang="ru-RU" dirty="0" smtClean="0"/>
              <a:t>. О Секреты трудных звуков.- М.2008</a:t>
            </a:r>
          </a:p>
          <a:p>
            <a:pPr lvl="0"/>
            <a:r>
              <a:rPr lang="ru-RU" dirty="0" smtClean="0"/>
              <a:t>Скворцова  И.В. Программа развития и обучения дошкольника. Логопедические игры. Для детей 4-6 лет. – СПб.: Издательский дом «Нева»; 2004. – 240 с.</a:t>
            </a:r>
          </a:p>
          <a:p>
            <a:pPr lvl="0"/>
            <a:r>
              <a:rPr lang="ru-RU" dirty="0" smtClean="0"/>
              <a:t>Кукушкина О.И. Компьютерные технологии в контексте профессии: обучение студентов. Дефектология –М.,2001. –№3.</a:t>
            </a:r>
          </a:p>
          <a:p>
            <a:pPr lvl="0"/>
            <a:r>
              <a:rPr lang="ru-RU" dirty="0" smtClean="0"/>
              <a:t>Селянина С.Ю. Использование информационно-коммуникационных технологий в коррекционно-развивающей работе с детьми, имеющими общее недоразвитие речи. Электронная газета «Интерактивное </a:t>
            </a:r>
            <a:r>
              <a:rPr lang="ru-RU" dirty="0" err="1" smtClean="0"/>
              <a:t>образованик</a:t>
            </a:r>
            <a:r>
              <a:rPr lang="ru-RU" dirty="0" smtClean="0"/>
              <a:t>», выпуск №14, декабрь,2008., Новосибирск.</a:t>
            </a:r>
          </a:p>
          <a:p>
            <a:pPr lvl="0"/>
            <a:r>
              <a:rPr lang="ru-RU" dirty="0" smtClean="0"/>
              <a:t>Федорович Л.А.Информационные технологии в учебном процессе подготовки будущих логопедов. Логопед в детском саду –Л.,2005. –№5-6.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 descr="8cfab85b864f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857232"/>
            <a:ext cx="6643734" cy="364333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Веселые игры Тигра Р-Р-Р</a:t>
            </a:r>
            <a:endParaRPr lang="ru-RU" sz="5400" b="1" dirty="0"/>
          </a:p>
        </p:txBody>
      </p:sp>
      <p:pic>
        <p:nvPicPr>
          <p:cNvPr id="4" name="Picture 2" descr="C:\Documents and Settings\Кирилл\Рабочий стол\МАМА\детские презентации\Почемучка\1b59ae46c9d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142852"/>
            <a:ext cx="4000528" cy="2817740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86776" y="6072206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14818"/>
            <a:ext cx="9144000" cy="26431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15" descr="solnishk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68" y="428604"/>
            <a:ext cx="1619250" cy="1393825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43900" y="5929330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642918"/>
            <a:ext cx="3126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</a:rPr>
              <a:t>Р-р-р</a:t>
            </a:r>
            <a:endParaRPr lang="ru-RU" sz="8000" b="1" dirty="0">
              <a:solidFill>
                <a:srgbClr val="7030A0"/>
              </a:solidFill>
            </a:endParaRPr>
          </a:p>
        </p:txBody>
      </p:sp>
      <p:pic>
        <p:nvPicPr>
          <p:cNvPr id="9" name="да.wav">
            <a:hlinkClick r:id="" action="ppaction://media"/>
          </p:cNvPr>
          <p:cNvPicPr>
            <a:picLocks noRot="1" noChangeAspect="1"/>
          </p:cNvPicPr>
          <p:nvPr>
            <a:wavAudioFile r:embed="rId1" name="да.wav"/>
          </p:nvPr>
        </p:nvPicPr>
        <p:blipFill>
          <a:blip r:embed="rId5" cstate="email"/>
          <a:stretch>
            <a:fillRect/>
          </a:stretch>
        </p:blipFill>
        <p:spPr>
          <a:xfrm>
            <a:off x="428596" y="214290"/>
            <a:ext cx="304800" cy="304800"/>
          </a:xfrm>
          <a:prstGeom prst="rect">
            <a:avLst/>
          </a:prstGeom>
        </p:spPr>
      </p:pic>
      <p:pic>
        <p:nvPicPr>
          <p:cNvPr id="10" name="~PP2986.WAV">
            <a:hlinkClick r:id="" action="ppaction://media"/>
          </p:cNvPr>
          <p:cNvPicPr>
            <a:picLocks noRot="1" noChangeAspect="1"/>
          </p:cNvPicPr>
          <p:nvPr>
            <a:wavAudioFile r:embed="rId2" name="~PP2986.WAV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11" name="Picture 2" descr="C:\Documents and Settings\Кирилл\Рабочий стол\МАМА\детские презентации\Почемучка\1b59ae46c9d6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00166" y="2643182"/>
            <a:ext cx="4651149" cy="327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 isNarration="1"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настраиваемая 16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4214810" y="214290"/>
            <a:ext cx="1295400" cy="1752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6858016" y="2857496"/>
            <a:ext cx="1357322" cy="1714512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4429124" y="2071678"/>
            <a:ext cx="1828800" cy="13716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5572132" y="142852"/>
            <a:ext cx="2209800" cy="14478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2571736" y="3714752"/>
            <a:ext cx="1905000" cy="13716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6572264" y="1643050"/>
            <a:ext cx="1905000" cy="114300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214282" y="4143380"/>
            <a:ext cx="2057400" cy="16764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285720" y="214290"/>
            <a:ext cx="1828800" cy="1905000"/>
          </a:xfrm>
          <a:prstGeom prst="actionButtonBlank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>
              <a:snd r:embed="rId11" name="ошибка.wav"/>
            </a:hlinkClick>
          </p:cNvPr>
          <p:cNvSpPr/>
          <p:nvPr/>
        </p:nvSpPr>
        <p:spPr>
          <a:xfrm>
            <a:off x="2214546" y="1857364"/>
            <a:ext cx="1905000" cy="1676400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>
              <a:snd r:embed="rId11" name="ошибка.wav"/>
            </a:hlinkClick>
          </p:cNvPr>
          <p:cNvSpPr/>
          <p:nvPr/>
        </p:nvSpPr>
        <p:spPr>
          <a:xfrm>
            <a:off x="2214546" y="0"/>
            <a:ext cx="1905000" cy="1676400"/>
          </a:xfrm>
          <a:prstGeom prst="actionButtonBlank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>
              <a:snd r:embed="rId11" name="ошибка.wav"/>
            </a:hlinkClick>
          </p:cNvPr>
          <p:cNvSpPr/>
          <p:nvPr/>
        </p:nvSpPr>
        <p:spPr>
          <a:xfrm>
            <a:off x="0" y="2214554"/>
            <a:ext cx="1905000" cy="1676400"/>
          </a:xfrm>
          <a:prstGeom prst="actionButtonBlank">
            <a:avLst/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>
              <a:snd r:embed="rId11" name="ошибка.wav"/>
            </a:hlinkClick>
          </p:cNvPr>
          <p:cNvSpPr/>
          <p:nvPr/>
        </p:nvSpPr>
        <p:spPr>
          <a:xfrm>
            <a:off x="4786314" y="3643314"/>
            <a:ext cx="1524000" cy="1447800"/>
          </a:xfrm>
          <a:prstGeom prst="actionButtonBlank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85720" y="5780782"/>
            <a:ext cx="679102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kern="10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Помоги тигру выбрать картинки с его любим звуком Р.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2" descr="C:\Documents and Settings\Кирилл\Рабочий стол\МАМА\детские презентации\Почемучка\1b59ae46c9d6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429388" y="4572008"/>
            <a:ext cx="2357454" cy="1660454"/>
          </a:xfrm>
          <a:prstGeom prst="rect">
            <a:avLst/>
          </a:prstGeom>
          <a:noFill/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387336" y="6174000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АНДРЕЙ\Document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68" y="1039835"/>
            <a:ext cx="8629650" cy="5675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Произнеси звук Р-Р-Р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Кирилл\Рабочий стол\МАМА\детские презентации\Почемучка\1b59ae46c9d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6644" y="357166"/>
            <a:ext cx="1000100" cy="704412"/>
          </a:xfrm>
          <a:prstGeom prst="rect">
            <a:avLst/>
          </a:prstGeom>
          <a:noFill/>
        </p:spPr>
      </p:pic>
      <p:pic>
        <p:nvPicPr>
          <p:cNvPr id="5" name="Picture 3" descr="D:\док. СВЕТЫ\лабиринт\maze2.gif"/>
          <p:cNvPicPr>
            <a:picLocks noChangeAspect="1" noChangeArrowheads="1"/>
          </p:cNvPicPr>
          <p:nvPr/>
        </p:nvPicPr>
        <p:blipFill>
          <a:blip r:embed="rId4"/>
          <a:srcRect l="57407" t="11224" r="10917" b="71055"/>
          <a:stretch>
            <a:fillRect/>
          </a:stretch>
        </p:blipFill>
        <p:spPr bwMode="auto">
          <a:xfrm>
            <a:off x="5286380" y="1714488"/>
            <a:ext cx="2714644" cy="1000132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87336" y="6000768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85185E-6 C -0.01076 0.00949 -0.02812 0.01366 -0.04062 0.01898 C -0.04948 0.02292 -0.05694 0.0294 -0.06562 0.03333 C -0.07656 0.04352 -0.08993 0.04815 -0.10243 0.05393 C -0.14548 0.05162 -0.12361 0.05787 -0.14531 0.03981 C -0.14705 0.03287 -0.15034 0.03264 -0.15364 0.02708 C -0.16146 0.01389 -0.15486 0.02083 -0.16198 0.01435 C -0.16302 -0.00417 -0.16649 -0.02014 -0.15833 -0.03658 C -0.15573 -0.04792 -0.15746 -0.04329 -0.15364 -0.0507 C -0.14965 -0.06597 -0.14843 -0.08496 -0.14166 -0.09838 C -0.14028 -0.10486 -0.1375 -0.11181 -0.13455 -0.11736 C -0.13368 -0.12083 -0.13212 -0.12662 -0.13229 -0.13009 C -0.1335 -0.14884 -0.14913 -0.15463 -0.16076 -0.1588 C -0.17135 -0.1625 -0.16649 -0.16065 -0.17621 -0.16505 C -0.17743 -0.16551 -0.17986 -0.16667 -0.17986 -0.16667 C -0.1835 -0.17361 -0.18923 -0.17338 -0.19531 -0.17616 C -0.19653 -0.17662 -0.19896 -0.17778 -0.19896 -0.17778 C -0.23593 -0.17662 -0.24305 -0.1757 -0.27153 -0.17292 C -0.27899 -0.16945 -0.27118 -0.17269 -0.28455 -0.16991 C -0.29097 -0.16852 -0.29739 -0.16551 -0.30364 -0.16343 C -0.31354 -0.16389 -0.32343 -0.16412 -0.33333 -0.16505 C -0.33784 -0.16551 -0.34218 -0.16806 -0.34653 -0.16991 C -0.34774 -0.17037 -0.35 -0.1713 -0.35 -0.1713 C -0.36632 -0.18588 -0.38698 -0.18449 -0.40607 -0.18565 C -0.44114 -0.18472 -0.4493 -0.18982 -0.47274 -0.1794 C -0.47448 -0.1757 -0.47864 -0.16945 -0.48107 -0.16667 C -0.48316 -0.16412 -0.48819 -0.16019 -0.48819 -0.16019 C -0.48975 -0.15394 -0.49097 -0.15116 -0.49531 -0.14769 C -0.49826 -0.13588 -0.49409 -0.14954 -0.5 -0.13958 C -0.50069 -0.1382 -0.50052 -0.13634 -0.50121 -0.13496 C -0.5026 -0.13171 -0.50607 -0.12546 -0.50607 -0.12546 C -0.50538 -0.11204 -0.50295 -0.07801 -0.49409 -0.06667 C -0.49253 -0.0581 -0.49149 -0.05255 -0.48576 -0.04769 C -0.48611 -0.03982 -0.48611 -0.03171 -0.48698 -0.02384 C -0.48732 -0.0206 -0.48941 -0.01435 -0.48941 -0.01435 C -0.49045 -0.00602 -0.49201 0.00139 -0.49409 0.00949 C -0.49496 0.01273 -0.49653 0.01898 -0.49653 0.01898 C -0.49548 0.03032 -0.49618 0.03379 -0.49062 0.0412 C -0.4875 0.0537 -0.49218 0.03958 -0.48576 0.04768 C -0.48489 0.04884 -0.48507 0.05092 -0.48455 0.05231 C -0.48246 0.0581 -0.48159 0.06157 -0.47743 0.06504 C -0.47569 0.07222 -0.4776 0.06921 -0.47153 0.07153 C -0.45712 0.07708 -0.44062 0.07546 -0.42621 0.07616 C -0.41823 0.07893 -0.41059 0.08102 -0.40243 0.08264 C -0.38576 0.09051 -0.36701 0.08819 -0.35 0.08889 C -0.33541 0.09282 -0.34218 0.09143 -0.32986 0.09375 C -0.32274 0.09699 -0.3158 0.09768 -0.30955 0.10324 C -0.30677 0.11389 -0.30989 0.10069 -0.30729 0.11898 C -0.30659 0.12338 -0.30486 0.13171 -0.30486 0.13171 C -0.30416 0.14398 -0.30538 0.16481 -0.29409 0.16991 C -0.28958 0.17847 -0.28455 0.18102 -0.27743 0.18426 C -0.27274 0.18634 -0.26701 0.1919 -0.26319 0.19537 C -0.26007 0.19815 -0.25573 0.19861 -0.25243 0.20162 C -0.24913 0.21504 -0.25416 0.1993 -0.24774 0.20787 C -0.24687 0.20903 -0.24757 0.2118 -0.24653 0.21273 C -0.24444 0.21481 -0.24184 0.21481 -0.23941 0.21597 C -0.23732 0.2169 -0.2342 0.22083 -0.23229 0.22222 C -0.22951 0.22407 -0.22413 0.22477 -0.22153 0.22546 C -0.16562 0.22477 -0.11962 0.22315 -0.06666 0.2206 C -0.05833 0.21667 -0.0493 0.2169 -0.04062 0.21597 C 0.00104 0.20208 0.04341 0.20509 0.07726 0.23657 C 0.08316 0.24213 0.08611 0.24028 0.09167 0.24768 C 0.09288 0.25301 0.09497 0.25671 0.09636 0.26204 C 0.09757 0.2875 0.10191 0.3 0.08212 0.30787 C 0.07466 0.31435 0.06441 0.31551 0.05591 0.31898 C 0.04045 0.33264 0.05226 0.32361 0.00938 0.3206 C 0.00695 0.32037 0.00469 0.31852 0.00226 0.31759 C -0.00017 0.31667 -0.00486 0.31435 -0.00486 0.31435 C -0.01788 0.30254 -0.03559 0.29352 -0.05121 0.29051 C -0.05712 0.28773 -0.0618 0.28565 -0.06788 0.28426 C -0.07621 0.28472 -0.08472 0.28379 -0.09288 0.28565 C -0.09427 0.28588 -0.09427 0.28912 -0.09531 0.29051 C -0.09757 0.29375 -0.1 0.29676 -0.10243 0.3 C -0.10364 0.30162 -0.10607 0.30486 -0.10607 0.30486 C -0.10764 0.31065 -0.10694 0.30903 -0.10955 0.31435 C -0.11111 0.31759 -0.11441 0.32384 -0.11441 0.32384 C -0.1151 0.32801 -0.11666 0.33217 -0.11666 0.33657 C -0.11666 0.35671 -0.11041 0.37592 -0.10729 0.39537 C -0.10798 0.42338 -0.1085 0.43611 -0.11076 0.46042 C -0.11146 0.46759 -0.11146 0.47245 -0.11666 0.47454 C -0.13142 0.48773 -0.15069 0.4919 -0.16788 0.49537 C -0.17968 0.49421 -0.18333 0.49375 -0.19288 0.49051 C -0.20069 0.48356 -0.21111 0.48032 -0.22031 0.47778 C -0.225 0.47824 -0.22986 0.47824 -0.23455 0.4794 C -0.2408 0.48079 -0.24514 0.48565 -0.25121 0.48727 C -0.25781 0.49329 -0.26163 0.49768 -0.26441 0.50787 C -0.26406 0.51157 -0.26441 0.51551 -0.26319 0.51898 C -0.26267 0.52083 -0.26059 0.52083 -0.25955 0.52222 C -0.25538 0.52801 -0.25816 0.52986 -0.25243 0.53495 C -0.24913 0.54143 -0.25087 0.54352 -0.24531 0.54606 C -0.24305 0.55509 -0.23732 0.55254 -0.23107 0.55555 C -0.21962 0.55509 -0.20798 0.55532 -0.19653 0.55393 C -0.19566 0.55393 -0.18316 0.54815 -0.18229 0.54768 C -0.17986 0.54653 -0.175 0.54444 -0.175 0.54444 C -0.16996 0.53981 -0.17343 0.54213 -0.16788 0.53981 C -0.16545 0.53889 -0.16076 0.53657 -0.16076 0.53657 C -0.15225 0.52893 -0.15642 0.53102 -0.14896 0.5287 C -0.13229 0.52917 -0.11562 0.5287 -0.09896 0.53009 C -0.09514 0.53032 -0.09514 0.53565 -0.09288 0.53819 C -0.0908 0.54051 -0.08819 0.54143 -0.08576 0.54282 C -0.0743 0.54954 -0.06493 0.55116 -0.05243 0.55231 C -0.04236 0.55463 -0.03889 0.55555 -0.02743 0.55555 " pathEditMode="relative" ptsTypes="fffffffffffffffffffffffffffffffffffffffffffffffffffffffffffffffffffffffffffffffffffffffffffffffffffffA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</TotalTime>
  <Words>595</Words>
  <Application>Microsoft Office PowerPoint</Application>
  <PresentationFormat>Экран (4:3)</PresentationFormat>
  <Paragraphs>79</Paragraphs>
  <Slides>14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Franklin Gothic Book</vt:lpstr>
      <vt:lpstr>Franklin Gothic Medium</vt:lpstr>
      <vt:lpstr>Wingdings 2</vt:lpstr>
      <vt:lpstr>Трек</vt:lpstr>
      <vt:lpstr>Муниципальное дошкольное  образовательное учреждение «Детский сад №117 Тракторозаводского района Волгограда»   </vt:lpstr>
      <vt:lpstr>Презентация PowerPoint</vt:lpstr>
      <vt:lpstr>Методика работы с интерактивной игрой «Весёлые игры тигра Рыча» </vt:lpstr>
      <vt:lpstr>Планируемый результат: </vt:lpstr>
      <vt:lpstr>Список использованной литературы: </vt:lpstr>
      <vt:lpstr>Презентация PowerPoint</vt:lpstr>
      <vt:lpstr>Презентация PowerPoint</vt:lpstr>
      <vt:lpstr>Презентация PowerPoint</vt:lpstr>
      <vt:lpstr>Произнеси звук Р-Р-Р</vt:lpstr>
      <vt:lpstr>Придумай имена детям со звуком Р.</vt:lpstr>
      <vt:lpstr>Презентация PowerPoint</vt:lpstr>
      <vt:lpstr>Презентация PowerPoint</vt:lpstr>
      <vt:lpstr>Выучи чистоговорку</vt:lpstr>
      <vt:lpstr>Покажи все буквы Р.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Пользователь</cp:lastModifiedBy>
  <cp:revision>29</cp:revision>
  <dcterms:created xsi:type="dcterms:W3CDTF">2012-01-23T13:41:47Z</dcterms:created>
  <dcterms:modified xsi:type="dcterms:W3CDTF">2026-05-26T05:55:26Z</dcterms:modified>
</cp:coreProperties>
</file>